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3A807-06E5-4A47-BCDC-D3AD2FB0FC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14400" y="685800"/>
            <a:ext cx="10363200" cy="554355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5600" y="1713600"/>
            <a:ext cx="5511600" cy="118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3600" y="2894400"/>
            <a:ext cx="7876800" cy="2707200"/>
          </a:xfrm>
        </p:spPr>
        <p:txBody>
          <a:bodyPr/>
          <a:lstStyle>
            <a:lvl1pPr marL="342900" indent="-342900" algn="just">
              <a:buFont typeface="Arial" panose="020B0604020202020204" pitchFamily="34" charset="0"/>
              <a:buChar char="•"/>
              <a:defRPr sz="2400"/>
            </a:lvl1pPr>
            <a:lvl2pPr marL="742950" indent="-285750" algn="just">
              <a:buFont typeface="Arial" panose="020B0604020202020204" pitchFamily="34" charset="0"/>
              <a:buChar char="•"/>
              <a:defRPr sz="2000"/>
            </a:lvl2pPr>
            <a:lvl3pPr marL="1200150" indent="-285750" algn="just">
              <a:buFont typeface="Arial" panose="020B0604020202020204" pitchFamily="34" charset="0"/>
              <a:buChar char="•"/>
              <a:defRPr sz="1800"/>
            </a:lvl3pPr>
            <a:lvl4pPr marL="1657350" indent="-285750" algn="just">
              <a:buFont typeface="Arial" panose="020B0604020202020204" pitchFamily="34" charset="0"/>
              <a:buChar char="•"/>
              <a:defRPr sz="1800"/>
            </a:lvl4pPr>
            <a:lvl5pPr marL="2114550" indent="-285750" algn="just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16400" y="4132800"/>
            <a:ext cx="7009200" cy="1695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6400" y="2632613"/>
            <a:ext cx="7009200" cy="150018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8400" y="1713600"/>
            <a:ext cx="4042800" cy="118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336400" y="2894400"/>
            <a:ext cx="3549600" cy="27072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466400" y="2894400"/>
            <a:ext cx="3549600" cy="27072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525780"/>
            <a:ext cx="10515600" cy="8934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94379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43792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1000" y="1681163"/>
            <a:ext cx="4942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1000" y="2505075"/>
            <a:ext cx="4942800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123200"/>
            <a:ext cx="9144000" cy="2386800"/>
          </a:xfrm>
        </p:spPr>
        <p:txBody>
          <a:bodyPr anchor="b" anchorCtr="0"/>
          <a:lstStyle>
            <a:lvl1pPr algn="ctr">
              <a:defRPr sz="8000"/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b="0" i="0" kern="1200" cap="none" spc="0" normalizeH="0" baseline="0" noProof="0" smtClean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b="0" i="0" kern="1200" cap="none" spc="0" normalizeH="0" baseline="0" noProof="0" smtClean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532800"/>
            <a:ext cx="10514012" cy="1159200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828800"/>
            <a:ext cx="6172200" cy="403225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617219"/>
            <a:ext cx="2628900" cy="5559744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617219"/>
            <a:ext cx="7734300" cy="555974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800100" indent="-3429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1800"/>
            </a:lvl3pPr>
            <a:lvl4pPr marL="1714500" indent="-342900">
              <a:buFont typeface="Arial" panose="020B0604020202020204" pitchFamily="34" charset="0"/>
              <a:buChar char="•"/>
              <a:defRPr sz="1800"/>
            </a:lvl4pPr>
            <a:lvl5pPr marL="2171700" indent="-3429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572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>
            <a:normAutofit/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66900"/>
            <a:ext cx="10515600" cy="431006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812D11-995E-4B34-968E-7A53DC69F914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51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51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2495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1F3E730-C9CC-4521-9DCE-E95C8FCF1A9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1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rgbClr val="5F5F5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10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image" Target="../media/image13.png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image" Target="../media/image6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7.png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2231390"/>
            <a:ext cx="9144000" cy="167576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defTabSz="914400" fontAlgn="auto">
              <a:lnSpc>
                <a:spcPct val="150000"/>
              </a:lnSpc>
              <a:buNone/>
            </a:pPr>
            <a:r>
              <a:rPr lang="zh-CN" altLang="en-US" sz="4800" kern="1200" dirty="0">
                <a:solidFill>
                  <a:schemeClr val="accent5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高级职业园长培训（远程）考试流程</a:t>
            </a:r>
            <a:endParaRPr lang="zh-CN" altLang="en-US" sz="4800" kern="1200" dirty="0">
              <a:solidFill>
                <a:schemeClr val="accent5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17345" y="940435"/>
            <a:ext cx="9144000" cy="77914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>
              <a:buNone/>
            </a:pPr>
            <a:r>
              <a:rPr lang="zh-CN" altLang="en-US" sz="4000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</a:t>
            </a: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进入该页面进行考试人员头像采集</a:t>
            </a:r>
            <a:b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</a:b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及身份证验证 </a:t>
            </a:r>
            <a:endParaRPr lang="zh-CN" altLang="en-US" sz="4000" u="sng" dirty="0">
              <a:solidFill>
                <a:schemeClr val="accent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755" y="1765110"/>
            <a:ext cx="8259032" cy="444439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17345" y="1016635"/>
            <a:ext cx="8441055" cy="77914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>
              <a:buNone/>
            </a:pPr>
            <a:r>
              <a:rPr lang="zh-CN" altLang="en-US" sz="4000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</a:t>
            </a: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头像、身份证采集完后，可回到网页，</a:t>
            </a:r>
            <a:br>
              <a:rPr lang="en-US" altLang="zh-CN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</a:b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进入课时</a:t>
            </a:r>
            <a:r>
              <a:rPr lang="en-US" altLang="zh-CN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2</a:t>
            </a: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参加考试</a:t>
            </a:r>
            <a:endParaRPr lang="zh-CN" altLang="en-US" sz="4000" u="sng" dirty="0">
              <a:solidFill>
                <a:schemeClr val="accent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47304" y="3367144"/>
            <a:ext cx="3689872" cy="5916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8" name="Picture 4" descr="C:\Users\Administrator\Desktop\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916" y="1775810"/>
            <a:ext cx="8375183" cy="45482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188" y="4216998"/>
            <a:ext cx="8275880" cy="203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15440" y="742315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进入在线考试答题进行考试</a:t>
            </a:r>
            <a:endParaRPr lang="zh-CN" altLang="en-US" sz="3600" u="sng" dirty="0">
              <a:solidFill>
                <a:schemeClr val="accent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262" y="1628140"/>
            <a:ext cx="7872355" cy="4525963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15440" y="1092835"/>
            <a:ext cx="9144000" cy="77914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defTabSz="914400">
              <a:buNone/>
            </a:pP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所有考题答完后，学员选择“我要交卷”进行提交，提交后即刻显示学员</a:t>
            </a:r>
            <a:r>
              <a:rPr lang="zh-CN" altLang="en-US" sz="4000" u="sng" dirty="0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客观题</a:t>
            </a:r>
            <a:r>
              <a:rPr lang="zh-CN" altLang="en-US" sz="4000" u="sng" dirty="0">
                <a:solidFill>
                  <a:schemeClr val="accent5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成绩</a:t>
            </a:r>
            <a:endParaRPr lang="zh-CN" altLang="en-US" sz="4000" u="sng" dirty="0">
              <a:solidFill>
                <a:schemeClr val="accent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755" y="2105025"/>
            <a:ext cx="7406005" cy="398081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15440" y="1153795"/>
            <a:ext cx="9144000" cy="77914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defTabSz="914400">
              <a:buNone/>
            </a:pPr>
            <a:r>
              <a:rPr lang="zh-CN" altLang="en-US" sz="40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考试结束三个工作日后，</a:t>
            </a:r>
            <a:br>
              <a:rPr lang="zh-CN" altLang="en-US" sz="40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</a:br>
            <a:r>
              <a:rPr lang="zh-CN" altLang="en-US" sz="40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即可查询自己考试总成绩</a:t>
            </a:r>
            <a:endParaRPr lang="zh-CN" altLang="en-US" sz="4000" u="sng" dirty="0">
              <a:solidFill>
                <a:schemeClr val="accent5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4645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680" y="2044065"/>
            <a:ext cx="7673975" cy="133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695" y="3482340"/>
            <a:ext cx="7441565" cy="27482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25575" y="1385570"/>
            <a:ext cx="9769475" cy="2222500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 fontAlgn="auto">
              <a:lnSpc>
                <a:spcPct val="150000"/>
              </a:lnSpc>
              <a:buNone/>
            </a:pPr>
            <a:r>
              <a:rPr lang="zh-CN" altLang="en-US" sz="40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总成绩：</a:t>
            </a:r>
            <a:br>
              <a:rPr lang="zh-CN" altLang="en-US" sz="4000" kern="1200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■</a:t>
            </a: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  <a:t>客观题（</a:t>
            </a:r>
            <a:r>
              <a:rPr lang="zh-CN" altLang="en-US" sz="2800" b="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填空题、</a:t>
            </a: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  <a:t>选择题、判断题）分值</a:t>
            </a:r>
            <a:r>
              <a:rPr lang="en-US" altLang="zh-CN" sz="2800" b="0" kern="1200" dirty="0">
                <a:latin typeface="华文中宋" panose="02010600040101010101" charset="-122"/>
                <a:ea typeface="华文中宋" panose="02010600040101010101" charset="-122"/>
              </a:rPr>
              <a:t>60</a:t>
            </a: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  <a:t>分（电脑直接判分）。</a:t>
            </a:r>
            <a:b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  <a:cs typeface="Arial" panose="020B0604020202020204" pitchFamily="34" charset="0"/>
              </a:rPr>
              <a:t>■</a:t>
            </a: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  <a:t>主观题：（简答题、论述题）分值</a:t>
            </a:r>
            <a:r>
              <a:rPr lang="en-US" altLang="zh-CN" sz="2800" b="0" kern="1200" dirty="0">
                <a:latin typeface="华文中宋" panose="02010600040101010101" charset="-122"/>
                <a:ea typeface="华文中宋" panose="02010600040101010101" charset="-122"/>
              </a:rPr>
              <a:t>40</a:t>
            </a:r>
            <a:r>
              <a:rPr lang="zh-CN" altLang="en-US" sz="2800" b="0" kern="1200" dirty="0">
                <a:latin typeface="华文中宋" panose="02010600040101010101" charset="-122"/>
                <a:ea typeface="华文中宋" panose="02010600040101010101" charset="-122"/>
              </a:rPr>
              <a:t>分（人工阅卷判分）</a:t>
            </a:r>
            <a:r>
              <a:rPr lang="zh-CN" altLang="en-US" sz="3200" kern="1200" dirty="0"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3200" kern="12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32180" y="5463540"/>
            <a:ext cx="413385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50595" y="5156200"/>
            <a:ext cx="254635" cy="246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7160" y="5661025"/>
            <a:ext cx="254635" cy="246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22755" y="1720850"/>
            <a:ext cx="8793480" cy="2222500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algn="l" defTabSz="914400" fontAlgn="auto">
              <a:lnSpc>
                <a:spcPct val="150000"/>
              </a:lnSpc>
              <a:buNone/>
            </a:pPr>
            <a:r>
              <a:rPr lang="zh-CN" altLang="en-US" sz="2800" kern="1200" dirty="0">
                <a:effectLst/>
                <a:latin typeface="Arial" panose="020B0604020202020204" pitchFamily="34" charset="0"/>
                <a:ea typeface="华文中宋" panose="02010600040101010101" charset="-122"/>
              </a:rPr>
              <a:t>√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考试时间每周日（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9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00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开始采集头像及身份证验证）</a:t>
            </a:r>
            <a:b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                         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(10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00—11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：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30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考试。</a:t>
            </a:r>
            <a:r>
              <a:rPr lang="en-US" altLang="zh-CN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)</a:t>
            </a:r>
            <a:b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</a:br>
            <a:r>
              <a:rPr lang="zh-CN" altLang="en-US" sz="2800" kern="1200" dirty="0">
                <a:effectLst/>
                <a:latin typeface="Arial" panose="020B0604020202020204" pitchFamily="34" charset="0"/>
                <a:ea typeface="华文中宋" panose="02010600040101010101" charset="-122"/>
              </a:rPr>
              <a:t>√</a:t>
            </a:r>
            <a:r>
              <a:rPr lang="zh-CN" altLang="en-US" sz="2800" kern="1200" dirty="0">
                <a:effectLst/>
                <a:latin typeface="华文中宋" panose="02010600040101010101" charset="-122"/>
                <a:ea typeface="华文中宋" panose="02010600040101010101" charset="-122"/>
              </a:rPr>
              <a:t>遇国家法定节假日考试时间顺延。</a:t>
            </a:r>
            <a:endParaRPr lang="zh-CN" altLang="en-US" sz="2800" kern="1200" dirty="0"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32180" y="5463540"/>
            <a:ext cx="413385" cy="428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50595" y="5156200"/>
            <a:ext cx="254635" cy="2463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7160" y="5661025"/>
            <a:ext cx="254635" cy="2463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5295" y="2397125"/>
            <a:ext cx="67608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chemeClr val="accent3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华文中宋" panose="02010600040101010101" charset="-122"/>
                <a:ea typeface="华文中宋" panose="02010600040101010101" charset="-122"/>
              </a:rPr>
              <a:t>预祝您考出优异成绩！</a:t>
            </a:r>
            <a:endParaRPr lang="zh-CN" altLang="en-US" sz="5400" b="1">
              <a:solidFill>
                <a:schemeClr val="accent3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2080" y="3879850"/>
            <a:ext cx="4558030" cy="4572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24</a:t>
            </a:r>
            <a:r>
              <a:rPr lang="zh-CN" altLang="en-US" sz="24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小时课程热线：</a:t>
            </a:r>
            <a:r>
              <a:rPr lang="en-US" altLang="zh-CN" sz="2400" b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400-018-1106</a:t>
            </a:r>
            <a:endParaRPr lang="en-US" altLang="zh-CN" sz="2400" b="1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81915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进入百志诚教育官网</a:t>
            </a:r>
            <a:r>
              <a:rPr lang="en-US" altLang="zh-CN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www.yjlm.com</a:t>
            </a:r>
            <a:endParaRPr lang="en-US" altLang="zh-CN" sz="3600" u="sng" kern="120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690" y="1598295"/>
            <a:ext cx="8009255" cy="44932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45515" y="625512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找到“点击进入课堂”框进入学习栏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293" y="1473799"/>
            <a:ext cx="7188886" cy="46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72771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输入用户名和密码进入网站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6015" y="1643380"/>
            <a:ext cx="4839970" cy="452628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59859" y="849855"/>
            <a:ext cx="9144000" cy="1026720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>
              <a:buNone/>
            </a:pPr>
            <a:r>
              <a:rPr lang="zh-CN" altLang="en-US" sz="36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</a:t>
            </a: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选择要学习的课程，进行学习，全部课时学完后，方可参加考试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191" y="1849259"/>
            <a:ext cx="7390055" cy="40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708150" y="819150"/>
            <a:ext cx="9144000" cy="779145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点击选择进入“远程监控考场”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445" y="1664366"/>
            <a:ext cx="7584924" cy="437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47190" y="631788"/>
            <a:ext cx="9144000" cy="669888"/>
          </a:xfrm>
        </p:spPr>
        <p:txBody>
          <a:bodyPr vert="horz" wrap="square" lIns="91440" tIns="45720" rIns="91440" bIns="45720" anchor="b">
            <a:normAutofit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点击课时</a:t>
            </a:r>
            <a:r>
              <a:rPr lang="en-US" altLang="zh-CN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1</a:t>
            </a: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进入考场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347" y="1403765"/>
            <a:ext cx="8240357" cy="492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601470" y="639856"/>
            <a:ext cx="9144000" cy="565001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defTabSz="914400">
              <a:buNone/>
            </a:pPr>
            <a:r>
              <a:rPr lang="zh-CN" altLang="en-US" sz="36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点击下载安装客户端</a:t>
            </a:r>
            <a:endParaRPr lang="zh-CN" altLang="en-US" sz="36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824" y="1215614"/>
            <a:ext cx="5925373" cy="492293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5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2193141" y="926726"/>
            <a:ext cx="7779198" cy="779145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l" defTabSz="914400">
              <a:buNone/>
            </a:pPr>
            <a:r>
              <a:rPr lang="zh-CN" altLang="en-US" sz="40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</a:t>
            </a:r>
            <a:r>
              <a:rPr lang="zh-CN" altLang="en-US" sz="4000" u="sng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输入学习卡上的用户名，进入考场采集头像及验证身份证</a:t>
            </a:r>
            <a:endParaRPr lang="zh-CN" altLang="en-US" sz="4000" u="sng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弦形 2"/>
          <p:cNvSpPr/>
          <p:nvPr/>
        </p:nvSpPr>
        <p:spPr>
          <a:xfrm rot="11820000">
            <a:off x="417195" y="3361690"/>
            <a:ext cx="804545" cy="1517015"/>
          </a:xfrm>
          <a:prstGeom prst="chord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弦形 3"/>
          <p:cNvSpPr/>
          <p:nvPr/>
        </p:nvSpPr>
        <p:spPr>
          <a:xfrm rot="12000000">
            <a:off x="354330" y="4040505"/>
            <a:ext cx="897890" cy="1169670"/>
          </a:xfrm>
          <a:prstGeom prst="chord">
            <a:avLst/>
          </a:prstGeom>
          <a:solidFill>
            <a:srgbClr val="FFC000">
              <a:alpha val="7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309985" y="2577465"/>
            <a:ext cx="313690" cy="17030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309985" y="2352040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1309985" y="2105025"/>
            <a:ext cx="313690" cy="1498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790" y="1971675"/>
            <a:ext cx="7678420" cy="4126865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0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.xml><?xml version="1.0" encoding="utf-8"?>
<p:tagLst xmlns:p="http://schemas.openxmlformats.org/presentationml/2006/main">
  <p:tag name="KSO_WM_TEMPLATE_THUMBS_INDEX" val="1、4、8、12、18、22、23、24、25"/>
  <p:tag name="KSO_WM_TEMPLATE_CATEGORY" val="custom"/>
  <p:tag name="KSO_WM_TEMPLATE_INDEX" val="160227"/>
  <p:tag name="KSO_WM_TAG_VERSION" val="1.0"/>
  <p:tag name="KSO_WM_SLIDE_ID" val="custom160227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227"/>
  <p:tag name="KSO_WM_UNIT_TYPE" val="a"/>
  <p:tag name="KSO_WM_UNIT_INDEX" val="1"/>
  <p:tag name="KSO_WM_UNIT_ID" val="custom160227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1_自定义设计方案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1699A"/>
      </a:accent1>
      <a:accent2>
        <a:srgbClr val="68CBC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8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WPS 演示</Application>
  <PresentationFormat>宽屏</PresentationFormat>
  <Paragraphs>36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宋体</vt:lpstr>
      <vt:lpstr>Wingdings</vt:lpstr>
      <vt:lpstr>华文中宋</vt:lpstr>
      <vt:lpstr>黑体</vt:lpstr>
      <vt:lpstr>微软雅黑</vt:lpstr>
      <vt:lpstr>Arial Unicode MS</vt:lpstr>
      <vt:lpstr>Calibri</vt:lpstr>
      <vt:lpstr>1_自定义设计方案</vt:lpstr>
      <vt:lpstr>高级职业园长培训（远程）学习及考试流程</vt:lpstr>
      <vt:lpstr>进入百志诚教育官网www.bzcpx.com</vt:lpstr>
      <vt:lpstr>找到“点击进入课堂”框进入学习栏</vt:lpstr>
      <vt:lpstr>输入用户名和密码进入网站</vt:lpstr>
      <vt:lpstr>       选择要学习的课程，进行学习，全部课时学完后，方可参加考试</vt:lpstr>
      <vt:lpstr>点击选择进入“远程监控考场”</vt:lpstr>
      <vt:lpstr>点击课时1进入考场</vt:lpstr>
      <vt:lpstr>点击下载安装客户端</vt:lpstr>
      <vt:lpstr>      输入学习卡上的用户名，进入考场采集头像及验证身份证</vt:lpstr>
      <vt:lpstr>      进入该页面进行考试人员头像采集 及身份证验证 </vt:lpstr>
      <vt:lpstr>      头像、身份证采集完后，可回到网页， 进入课时2参加考试</vt:lpstr>
      <vt:lpstr>进入在线考试答题进行考试</vt:lpstr>
      <vt:lpstr>所有考题答完后，学员选择“我要交卷”进行提交，提交后即刻显示学员客观题成绩</vt:lpstr>
      <vt:lpstr>考试结束三个工作日后， 即可查询自己考试总成绩</vt:lpstr>
      <vt:lpstr>总成绩： ■客观题（填空题、选择题、判断题）分值60分（电脑直接判分）。 ■主观题：（简答题、论述题）分值40分（人工阅卷判分）。</vt:lpstr>
      <vt:lpstr>√考试时间每周日（9：00开始采集头像及身份证验证）                          (10：00—11：30考试。) √遇国家法定节假日考试时间顺延。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LIBO</dc:creator>
  <cp:lastModifiedBy>Administrator</cp:lastModifiedBy>
  <cp:revision>20</cp:revision>
  <dcterms:created xsi:type="dcterms:W3CDTF">2016-06-12T02:42:00Z</dcterms:created>
  <dcterms:modified xsi:type="dcterms:W3CDTF">2017-09-14T10:06:45Z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